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782386-4E51-4368-A0BC-879A3F575B66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69482B-E379-4106-94D2-1F92AF663D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Полозова Оксана Юрьевна,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лассный руководитель 8А, 8Б класса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Shape 2"/>
          <p:cNvSpPr txBox="1">
            <a:spLocks noGrp="1"/>
          </p:cNvSpPr>
          <p:nvPr>
            <p:ph type="ctrTitle"/>
          </p:nvPr>
        </p:nvSpPr>
        <p:spPr>
          <a:xfrm>
            <a:off x="395537" y="1124745"/>
            <a:ext cx="7597396" cy="23042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6000" strike="noStrike" spc="-1" dirty="0" err="1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Режим</a:t>
            </a:r>
            <a:r>
              <a:rPr lang="en-US" sz="6000" strike="noStrike" spc="-1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6000" strike="noStrike" spc="-1" dirty="0" err="1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дня</a:t>
            </a:r>
            <a:r>
              <a:rPr lang="en-US" sz="6000" strike="noStrike" spc="-1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6000" spc="-1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en-US" sz="6000" strike="noStrike" spc="-1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6000" spc="-1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</a:t>
            </a:r>
            <a:r>
              <a:rPr lang="en-US" sz="6000" strike="noStrike" spc="-1" dirty="0" err="1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ласс</a:t>
            </a:r>
            <a:r>
              <a:rPr lang="ru-RU" sz="6000" strike="noStrike" spc="-1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</a:t>
            </a:r>
            <a:endParaRPr lang="en-US" sz="6000" strike="noStrike" spc="-1" dirty="0">
              <a:solidFill>
                <a:schemeClr val="accent6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68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8367" y="332656"/>
            <a:ext cx="71411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SzPct val="100000"/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- Способ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приготовления пищи также оказывает влияние на здоровье. В питании детей необходимо использовать те способы приготовления пищи, при которых не требуется большого количества масла, жира, соли, сахара (это отваривание, запекание, тушение).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- Современный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школьник, по мнению диетологов, должен есть не менее четырех раз в день, причем на завтрак, обед и ужин непременно должно быть горячее блюдо. За день школьники должны выпивать не менее одного-полутора литров жидкости, но не газированной воды, а фруктовых или овощных соков. </a:t>
            </a:r>
          </a:p>
        </p:txBody>
      </p:sp>
      <p:pic>
        <p:nvPicPr>
          <p:cNvPr id="3" name="Рисунок 7" descr="i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517232"/>
            <a:ext cx="13208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5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5851173" cy="5256583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900" dirty="0"/>
              <a:t> </a:t>
            </a:r>
            <a:r>
              <a:rPr lang="ru-RU" sz="900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ребёнка в последний момент перед уходом в школу, объясняя это себе и другим большой любовью к нему.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Кормить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ребёнка перед школой и после неё сухой пищей, бутербродами, объясняя это себе и другим, что ребёнку такая еда нравится.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Требовать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ребёнка только отличных и хороших результатов в школе, если он к ним не готов.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Сразу после школьных уроков выполнять домашние задания.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Лишать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игр на свежем воздухе из – за плохих отметок в школе.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Заставлять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ребёнка спать днём после уроков и лишать его этого права.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Кричать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ребёнка вообще и во время выполнения домашних заданий в частности.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175351" cy="1008112"/>
          </a:xfrm>
        </p:spPr>
        <p:txBody>
          <a:bodyPr/>
          <a:lstStyle/>
          <a:p>
            <a:r>
              <a:rPr lang="ru-RU" altLang="ru-RU" sz="3600" dirty="0">
                <a:solidFill>
                  <a:schemeClr val="accent6">
                    <a:lumMod val="50000"/>
                  </a:schemeClr>
                </a:solidFill>
                <a:effectLst/>
              </a:rPr>
              <a:t>Родительские «нельзя»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2132857"/>
            <a:ext cx="6571253" cy="38018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делать оздоровительных пауз во время выполнения домашних заданий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Ждать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папу и маму, чтобы выполнять уроки.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Сидеть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 телевизора и за компьютером более 40 – 45 минут в день.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Смотреть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перед сном страшные фильмы и играть в шумные игры.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Ругать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ребёнка перед сном.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проявлять двигательную активность в свободное от уроков время.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Разговаривать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ребёнком о его школьных проблемах зло и назидательно.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прощать ошибки и неудачи ребёнка.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175351" cy="1008111"/>
          </a:xfrm>
        </p:spPr>
        <p:txBody>
          <a:bodyPr/>
          <a:lstStyle/>
          <a:p>
            <a:r>
              <a:rPr lang="ru-RU" altLang="ru-RU" sz="36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Родительские</a:t>
            </a:r>
            <a:r>
              <a:rPr lang="ru-RU" alt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«нельзя»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Ребёнок, соблюдающий режим дня, гораздо легче справляется со школьными нагрузками, успевает отдохнуть, не переутомляется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r="614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0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0928"/>
            <a:ext cx="42291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0793" y="45140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хочу быть здоровым!</a:t>
            </a:r>
          </a:p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могу быть здоровым!</a:t>
            </a:r>
          </a:p>
          <a:p>
            <a:pPr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буду здоровым!</a:t>
            </a:r>
          </a:p>
        </p:txBody>
      </p:sp>
    </p:spTree>
    <p:extLst>
      <p:ext uri="{BB962C8B-B14F-4D97-AF65-F5344CB8AC3E}">
        <p14:creationId xmlns:p14="http://schemas.microsoft.com/office/powerpoint/2010/main" val="362718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966666" cy="72008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Полезные советы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7381372" cy="37421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Ребёнок нуждается в постоянной поддержке родителей. Ваша искренняя заинтересованность в его школьных делах, серьёзное отношение к достижениям и трудностям помогут ученику. </a:t>
            </a:r>
          </a:p>
          <a:p>
            <a:pPr algn="l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забывайте напоминать о школьных правилах и необходимости их соблюдать.</a:t>
            </a:r>
          </a:p>
          <a:p>
            <a:pPr algn="l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Составьте вместе распорядок дня, а затем следите за выполнением.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82341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человек учится, у него может что-то не получаться, это естественно. Ребёнок имеет право на ошибку.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пропускайте трудности. При необходимости обращайтесь за помощью к специалистам: психологу, логопеду, окулисту.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Поддерживайте ребёнка в его желании добиться успеха. В каждой работе обязательно найдите, за что можно было бы его похвалить. Похвала способна повысить интеллектуальные достижения.</a:t>
            </a:r>
          </a:p>
        </p:txBody>
      </p:sp>
    </p:spTree>
    <p:extLst>
      <p:ext uri="{BB962C8B-B14F-4D97-AF65-F5344CB8AC3E}">
        <p14:creationId xmlns:p14="http://schemas.microsoft.com/office/powerpoint/2010/main" val="5135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476672"/>
            <a:ext cx="8229600" cy="5654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Я хочу быть здоровым!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Я могу быть здоровым!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Я буду здоровым!</a:t>
            </a:r>
            <a:endParaRPr lang="ru-RU" b="1" dirty="0" smtClean="0"/>
          </a:p>
        </p:txBody>
      </p:sp>
      <p:pic>
        <p:nvPicPr>
          <p:cNvPr id="3" name="Рисунок 6" descr="i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10829"/>
            <a:ext cx="2381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7" descr="i2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308" y="4675043"/>
            <a:ext cx="18542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3" descr="i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157" y="2318826"/>
            <a:ext cx="239236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36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60"/>
                            </p:stCondLst>
                            <p:childTnLst>
                              <p:par>
                                <p:cTn id="14" presetID="1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60"/>
                            </p:stCondLst>
                            <p:childTnLst>
                              <p:par>
                                <p:cTn id="25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360"/>
                            </p:stCondLst>
                            <p:childTnLst>
                              <p:par>
                                <p:cTn id="28" presetID="1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800"/>
                            </p:stCondLst>
                            <p:childTnLst>
                              <p:par>
                                <p:cTn id="39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800"/>
                            </p:stCondLst>
                            <p:childTnLst>
                              <p:par>
                                <p:cTn id="42" presetID="1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6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6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60"/>
                            </p:stCondLst>
                            <p:childTnLst>
                              <p:par>
                                <p:cTn id="6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/>
          <p:nvPr/>
        </p:nvSpPr>
        <p:spPr>
          <a:xfrm>
            <a:off x="433277" y="486942"/>
            <a:ext cx="8229240" cy="1283924"/>
          </a:xfrm>
          <a:prstGeom prst="rect">
            <a:avLst/>
          </a:prstGeom>
          <a:noFill/>
          <a:ln>
            <a:noFill/>
          </a:ln>
        </p:spPr>
        <p:txBody>
          <a:bodyPr anchor="ctr">
            <a:prstTxWarp prst="textChevronInverted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4400" strike="noStrike" spc="-1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Цели</a:t>
            </a:r>
            <a:r>
              <a:rPr lang="en-US" sz="4400" strike="noStrike" spc="-1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и </a:t>
            </a:r>
            <a:r>
              <a:rPr lang="en-US" sz="4400" strike="noStrike" spc="-1" dirty="0" err="1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задачи</a:t>
            </a:r>
            <a:r>
              <a:rPr lang="en-US" sz="4400" strike="noStrike" spc="-1" dirty="0" smtClean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lang="en-US" sz="180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828836"/>
            <a:ext cx="8058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Сформировать понятие о режиме дня.</a:t>
            </a: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Показать важность его соблюдения.</a:t>
            </a: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ru-RU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Дать практические рекомендации по составлению режима дня.</a:t>
            </a:r>
            <a:endParaRPr lang="ru-RU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2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82341"/>
            <a:ext cx="7776864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Выполнение режима дня позволяет ребёнку сохранять физическое и психологическое равновесие, что даёт возможность соблюдения эмоционального равновесия. Этот возраст характеризуется эмоциональной неустойчивостью, которая ведёт к хронической усталости и утомляемости. Эти постоянные симптомы приводят к снижению работоспособности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3563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73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7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4572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чередование различных видов деятельности и отдыха в течении суток, установление оптимальных норм продолжительности деятельности и отдыха для школьников разного возраста, средство выработки у ребёнка привычки распоряжаться своим временем, умения избирать для себя наиболее приемлемый ритм жизни и труда, потребности заполнять своё время полезной деятельностью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WMBSKT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1295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176604"/>
            <a:ext cx="1219200" cy="1589088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</p:pic>
      <p:pic>
        <p:nvPicPr>
          <p:cNvPr id="6" name="Picture 6" descr="BOYWVI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167163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53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sz="quarter" idx="13"/>
          </p:nvPr>
        </p:nvSpPr>
        <p:spPr>
          <a:xfrm>
            <a:off x="1115616" y="731520"/>
            <a:ext cx="6428184" cy="413764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 eaLnBrk="1" hangingPunct="1">
              <a:lnSpc>
                <a:spcPct val="90000"/>
              </a:lnSpc>
              <a:defRPr/>
            </a:pPr>
            <a:endParaRPr lang="ru-RU" sz="2000" kern="0" dirty="0" smtClean="0"/>
          </a:p>
          <a:p>
            <a:pPr marL="457200" lvl="1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100" kern="0" dirty="0" smtClean="0">
                <a:latin typeface="Times New Roman" pitchFamily="18" charset="0"/>
                <a:cs typeface="Times New Roman" pitchFamily="18" charset="0"/>
              </a:rPr>
              <a:t>Низкая работоспособность характеризуется: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ru-RU" sz="21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100" kern="0" dirty="0" smtClean="0">
                <a:latin typeface="Times New Roman" pitchFamily="18" charset="0"/>
                <a:cs typeface="Times New Roman" pitchFamily="18" charset="0"/>
              </a:rPr>
              <a:t>Снижением количества правильных ответов на уроке и дома после того, как ребёнок выучил материал урока;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ru-RU" sz="21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100" kern="0" dirty="0" smtClean="0">
                <a:latin typeface="Times New Roman" pitchFamily="18" charset="0"/>
                <a:cs typeface="Times New Roman" pitchFamily="18" charset="0"/>
              </a:rPr>
              <a:t>Повышением количества ошибок наряду с хорошо выученным правилом;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ru-RU" sz="21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100" kern="0" dirty="0" smtClean="0">
                <a:latin typeface="Times New Roman" pitchFamily="18" charset="0"/>
                <a:cs typeface="Times New Roman" pitchFamily="18" charset="0"/>
              </a:rPr>
              <a:t>Рассеянностью и невнимательностью ребёнка, быстрой утомляемостью;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ru-RU" sz="21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100" kern="0" dirty="0" smtClean="0">
                <a:latin typeface="Times New Roman" pitchFamily="18" charset="0"/>
                <a:cs typeface="Times New Roman" pitchFamily="18" charset="0"/>
              </a:rPr>
              <a:t>Изменением почерка ребёнка в связи с ухудшением регуляции физических функций.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38718"/>
            <a:ext cx="2286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4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622233" cy="5112568"/>
          </a:xfrm>
          <a:pattFill prst="pct5">
            <a:fgClr>
              <a:schemeClr val="tx2">
                <a:lumMod val="5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algn="just"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Все люди и делятся на «жаворонков» (25 – 30 %), «сов» (25 – 30 %). Но специалисты определяют еще и тип так называемых «голубей» (40 – 50 %), которые в различных обстоятельствах могут вести себя по – разному. </a:t>
            </a:r>
          </a:p>
          <a:p>
            <a:pPr algn="just">
              <a:defRPr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сказать, что в детстве почти все люди – «голуби» и склонность к первым типам вырабатывается позднее, в зависимости от различных обстоятельств: от уклада жизни в семье, предрасположенности организма и т. д. </a:t>
            </a:r>
          </a:p>
          <a:p>
            <a:pPr>
              <a:defRPr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2656"/>
            <a:ext cx="7277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altLang="ru-RU" sz="54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организма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6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136339"/>
            <a:ext cx="7704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максимальный подъем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работоспособности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приходится на 11 — 13 часов. Вто­рой подъем начинается в 16 и заканчивается в 18 часов, но он более низкой интенсивности и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продолжительности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6960" y="539388"/>
            <a:ext cx="7658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организма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9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Важно составить каждому ребёнку свой индивиду-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альный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режим дня  с учётом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особенностей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организма и личных планов в течение дня.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   В порядке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исключения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меняться режим дня может во время выходных дней или каникулярного времени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im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1338"/>
            <a:ext cx="36718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40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spu.tula.ru/res/fizvosp/hygiene/images/t2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8012113" cy="5410200"/>
          </a:xfrm>
          <a:prstGeom prst="rect">
            <a:avLst/>
          </a:prstGeom>
          <a:pattFill prst="pct5">
            <a:fgClr>
              <a:schemeClr val="tx2">
                <a:lumMod val="50000"/>
              </a:schemeClr>
            </a:fgClr>
            <a:bgClr>
              <a:schemeClr val="bg1"/>
            </a:bgClr>
          </a:patt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8744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797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Режим дня 8 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люди и делятся на «жаворонков» (25 – 30 %), «сов» (25 – 30 %). Но специалисты определяют еще и тип так называемых «голубей» (40 – 50 %), которые в различных обстоятельствах могут вести себя по – разному.  Надо сказать, что в детстве почти все люди – «голуби» и склонность к первым типам вырабатывается позднее, в зависимости от различных обстоятельств: от уклада жизни в семье, предрасположенности организма и т. д.  </vt:lpstr>
      <vt:lpstr>Презентация PowerPoint</vt:lpstr>
      <vt:lpstr>Презентация PowerPoint</vt:lpstr>
      <vt:lpstr>Презентация PowerPoint</vt:lpstr>
      <vt:lpstr>Презентация PowerPoint</vt:lpstr>
      <vt:lpstr>Родительские «нельзя»</vt:lpstr>
      <vt:lpstr>Родительские «нельзя»</vt:lpstr>
      <vt:lpstr>Презентация PowerPoint</vt:lpstr>
      <vt:lpstr>Презентация PowerPoint</vt:lpstr>
      <vt:lpstr>Полезные советы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дня 8 класса</dc:title>
  <dc:creator>Пользователь</dc:creator>
  <cp:lastModifiedBy>Пользователь</cp:lastModifiedBy>
  <cp:revision>7</cp:revision>
  <dcterms:created xsi:type="dcterms:W3CDTF">2020-04-12T15:53:32Z</dcterms:created>
  <dcterms:modified xsi:type="dcterms:W3CDTF">2020-04-12T17:34:40Z</dcterms:modified>
</cp:coreProperties>
</file>